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p:cViewPr varScale="1">
        <p:scale>
          <a:sx n="83" d="100"/>
          <a:sy n="83" d="100"/>
        </p:scale>
        <p:origin x="69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2181-5DE4-433C-B738-9EC161960E9B}" type="datetimeFigureOut">
              <a:rPr lang="it-IT" smtClean="0"/>
              <a:t>22/10/2024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E7314-C329-4BA5-98F7-68A988AD7E8A}" type="slidenum">
              <a:rPr lang="it-IT" smtClean="0"/>
              <a:t>‹N›</a:t>
            </a:fld>
            <a:endParaRPr lang="it-IT"/>
          </a:p>
        </p:txBody>
      </p:sp>
    </p:spTree>
    <p:extLst>
      <p:ext uri="{BB962C8B-B14F-4D97-AF65-F5344CB8AC3E}">
        <p14:creationId xmlns:p14="http://schemas.microsoft.com/office/powerpoint/2010/main" val="385441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E29EC00-5004-4FFB-91A1-BF03264F3578}" type="datetime1">
              <a:rPr lang="en-US" smtClean="0"/>
              <a:t>10/22/2024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C3AA47C-7A44-42AE-A837-D4A672EC7B64}" type="datetime1">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3637B8D-CB8C-4E72-9176-2858AB689ECC}" type="datetime1">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99B5183-1E06-4867-B852-B80BD6686095}" type="datetime1">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CB1D0D8-8455-41B9-88D4-F3E9499EBA95}" type="datetime1">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6731A0D-11EF-42F8-863D-850B608FA410}" type="datetime1">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64ADF5C-08F7-4404-9BB5-7A818DA74399}" type="datetime1">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9310F9E-7F30-46CC-A4D4-8496DA0D67B0}" type="datetime1">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169034A-864B-4AD0-959C-A0C3570AD50A}" type="datetime1">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122858C-F812-4AFC-8579-B2F12F0818F0}" type="datetime1">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3CC1CE4-7554-4532-9801-E986820186FA}" type="datetime1">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586A91A-795E-4E5E-8CE2-527945886F5A}" type="datetime1">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87FF2C5-B7B6-49CD-989F-B3C4627A5415}" type="datetime1">
              <a:rPr lang="en-US" smtClean="0"/>
              <a:t>10/22/2024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710E29D-F140-4EF3-AEFA-2F63E91685EB}" type="datetime1">
              <a:rPr lang="en-US" smtClean="0"/>
              <a:t>10/22/2024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503CE-42CD-4AC7-9E3D-4F0814492E38}" type="datetime1">
              <a:rPr lang="en-US" smtClean="0"/>
              <a:t>10/22/2024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93FC3E0-61F3-4CFD-B3B6-59C6172C43AE}" type="datetime1">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BC33242-94B3-4DDC-BE9C-736E8541B530}" type="datetime1">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9168D3-BCBC-4238-A47E-F88C15330D90}" type="datetime1">
              <a:rPr lang="en-US" smtClean="0"/>
              <a:t>10/22/2024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9436D-8456-7818-08EC-E648CC712EEE}"/>
              </a:ext>
            </a:extLst>
          </p:cNvPr>
          <p:cNvSpPr>
            <a:spLocks noGrp="1"/>
          </p:cNvSpPr>
          <p:nvPr>
            <p:ph type="ctrTitle"/>
          </p:nvPr>
        </p:nvSpPr>
        <p:spPr/>
        <p:txBody>
          <a:bodyPr/>
          <a:lstStyle/>
          <a:p>
            <a:r>
              <a:rPr lang="it-IT" sz="3200" dirty="0"/>
              <a:t>50^ SETTIMANA SOCIALE TRIESTE 2024, MATTARELLA:</a:t>
            </a:r>
          </a:p>
        </p:txBody>
      </p:sp>
      <p:sp>
        <p:nvSpPr>
          <p:cNvPr id="3" name="Sottotitolo 2">
            <a:extLst>
              <a:ext uri="{FF2B5EF4-FFF2-40B4-BE49-F238E27FC236}">
                <a16:creationId xmlns:a16="http://schemas.microsoft.com/office/drawing/2014/main" id="{00144BF1-CA25-A5C3-72E4-8FD830DE4C6C}"/>
              </a:ext>
            </a:extLst>
          </p:cNvPr>
          <p:cNvSpPr>
            <a:spLocks noGrp="1"/>
          </p:cNvSpPr>
          <p:nvPr>
            <p:ph type="subTitle" idx="1"/>
          </p:nvPr>
        </p:nvSpPr>
        <p:spPr/>
        <p:txBody>
          <a:bodyPr/>
          <a:lstStyle/>
          <a:p>
            <a:r>
              <a:rPr lang="it-IT" dirty="0"/>
              <a:t>DEMOCRAZIA E’ LIBERTA’, UGUAGLIANZA, PARTECIPAZIONE</a:t>
            </a:r>
          </a:p>
        </p:txBody>
      </p:sp>
      <p:sp>
        <p:nvSpPr>
          <p:cNvPr id="4" name="Segnaposto numero diapositiva 3">
            <a:extLst>
              <a:ext uri="{FF2B5EF4-FFF2-40B4-BE49-F238E27FC236}">
                <a16:creationId xmlns:a16="http://schemas.microsoft.com/office/drawing/2014/main" id="{C3D8B16D-DC1E-F288-AA12-08704C5F4FC1}"/>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42267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F77669-396C-42DD-9955-F88878738964}"/>
              </a:ext>
            </a:extLst>
          </p:cNvPr>
          <p:cNvSpPr>
            <a:spLocks noGrp="1"/>
          </p:cNvSpPr>
          <p:nvPr>
            <p:ph type="title"/>
          </p:nvPr>
        </p:nvSpPr>
        <p:spPr/>
        <p:txBody>
          <a:bodyPr/>
          <a:lstStyle/>
          <a:p>
            <a:r>
              <a:rPr lang="it-IT" dirty="0"/>
              <a:t>50^ EDIZIONE SETTIMANE SOCIALI</a:t>
            </a:r>
          </a:p>
        </p:txBody>
      </p:sp>
      <p:sp>
        <p:nvSpPr>
          <p:cNvPr id="3" name="Segnaposto testo 2">
            <a:extLst>
              <a:ext uri="{FF2B5EF4-FFF2-40B4-BE49-F238E27FC236}">
                <a16:creationId xmlns:a16="http://schemas.microsoft.com/office/drawing/2014/main" id="{1446EDD2-CED7-2A51-8031-CED714751613}"/>
              </a:ext>
            </a:extLst>
          </p:cNvPr>
          <p:cNvSpPr>
            <a:spLocks noGrp="1"/>
          </p:cNvSpPr>
          <p:nvPr>
            <p:ph type="body" idx="1"/>
          </p:nvPr>
        </p:nvSpPr>
        <p:spPr/>
        <p:txBody>
          <a:bodyPr/>
          <a:lstStyle/>
          <a:p>
            <a:r>
              <a:rPr lang="it-IT" dirty="0"/>
              <a:t>ON. MATTARELLA:</a:t>
            </a:r>
          </a:p>
        </p:txBody>
      </p:sp>
      <p:sp>
        <p:nvSpPr>
          <p:cNvPr id="4" name="Segnaposto contenuto 3">
            <a:extLst>
              <a:ext uri="{FF2B5EF4-FFF2-40B4-BE49-F238E27FC236}">
                <a16:creationId xmlns:a16="http://schemas.microsoft.com/office/drawing/2014/main" id="{918D9B25-0DB8-5348-01CF-C3A5ED73A865}"/>
              </a:ext>
            </a:extLst>
          </p:cNvPr>
          <p:cNvSpPr>
            <a:spLocks noGrp="1"/>
          </p:cNvSpPr>
          <p:nvPr>
            <p:ph sz="half" idx="2"/>
          </p:nvPr>
        </p:nvSpPr>
        <p:spPr/>
        <p:txBody>
          <a:bodyPr/>
          <a:lstStyle/>
          <a:p>
            <a:r>
              <a:rPr lang="it-IT" dirty="0"/>
              <a:t>«PERSEGUIRE IL BENE NON NELL’ INTERESSE DELLA MAGGIORANZA, MA DI TUTTI E DI CIASCUNO».</a:t>
            </a:r>
          </a:p>
        </p:txBody>
      </p:sp>
      <p:sp>
        <p:nvSpPr>
          <p:cNvPr id="5" name="Segnaposto testo 4">
            <a:extLst>
              <a:ext uri="{FF2B5EF4-FFF2-40B4-BE49-F238E27FC236}">
                <a16:creationId xmlns:a16="http://schemas.microsoft.com/office/drawing/2014/main" id="{EB982B62-EEC7-A4F3-E6A9-32C53FF16416}"/>
              </a:ext>
            </a:extLst>
          </p:cNvPr>
          <p:cNvSpPr>
            <a:spLocks noGrp="1"/>
          </p:cNvSpPr>
          <p:nvPr>
            <p:ph type="body" sz="quarter" idx="3"/>
          </p:nvPr>
        </p:nvSpPr>
        <p:spPr/>
        <p:txBody>
          <a:bodyPr/>
          <a:lstStyle/>
          <a:p>
            <a:r>
              <a:rPr lang="it-IT" dirty="0"/>
              <a:t>CARD. ZUPPI</a:t>
            </a:r>
          </a:p>
        </p:txBody>
      </p:sp>
      <p:sp>
        <p:nvSpPr>
          <p:cNvPr id="6" name="Segnaposto contenuto 5">
            <a:extLst>
              <a:ext uri="{FF2B5EF4-FFF2-40B4-BE49-F238E27FC236}">
                <a16:creationId xmlns:a16="http://schemas.microsoft.com/office/drawing/2014/main" id="{8710DB32-7758-5160-DAC9-CFFB2AAAF131}"/>
              </a:ext>
            </a:extLst>
          </p:cNvPr>
          <p:cNvSpPr>
            <a:spLocks noGrp="1"/>
          </p:cNvSpPr>
          <p:nvPr>
            <p:ph sz="quarter" idx="4"/>
          </p:nvPr>
        </p:nvSpPr>
        <p:spPr/>
        <p:txBody>
          <a:bodyPr/>
          <a:lstStyle/>
          <a:p>
            <a:r>
              <a:rPr lang="it-IT" dirty="0"/>
              <a:t>«NON C’ E’ DEMOCRAZIA SENZA UN NOI»</a:t>
            </a:r>
          </a:p>
        </p:txBody>
      </p:sp>
      <p:sp>
        <p:nvSpPr>
          <p:cNvPr id="7" name="Segnaposto numero diapositiva 6">
            <a:extLst>
              <a:ext uri="{FF2B5EF4-FFF2-40B4-BE49-F238E27FC236}">
                <a16:creationId xmlns:a16="http://schemas.microsoft.com/office/drawing/2014/main" id="{D9FAD74B-D087-1FA1-1D93-3E76C63E907E}"/>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92322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30E719-9DC7-4D44-0D6A-D216F8CC29C3}"/>
              </a:ext>
            </a:extLst>
          </p:cNvPr>
          <p:cNvSpPr>
            <a:spLocks noGrp="1"/>
          </p:cNvSpPr>
          <p:nvPr>
            <p:ph type="title"/>
          </p:nvPr>
        </p:nvSpPr>
        <p:spPr/>
        <p:txBody>
          <a:bodyPr/>
          <a:lstStyle/>
          <a:p>
            <a:r>
              <a:rPr lang="it-IT" dirty="0"/>
              <a:t>PUNTI SALIENTI:</a:t>
            </a:r>
          </a:p>
        </p:txBody>
      </p:sp>
      <p:sp>
        <p:nvSpPr>
          <p:cNvPr id="3" name="Segnaposto contenuto 2">
            <a:extLst>
              <a:ext uri="{FF2B5EF4-FFF2-40B4-BE49-F238E27FC236}">
                <a16:creationId xmlns:a16="http://schemas.microsoft.com/office/drawing/2014/main" id="{BBFA3DF0-2D16-A30F-2FEB-EDB72FF56034}"/>
              </a:ext>
            </a:extLst>
          </p:cNvPr>
          <p:cNvSpPr>
            <a:spLocks noGrp="1"/>
          </p:cNvSpPr>
          <p:nvPr>
            <p:ph idx="1"/>
          </p:nvPr>
        </p:nvSpPr>
        <p:spPr/>
        <p:txBody>
          <a:bodyPr/>
          <a:lstStyle/>
          <a:p>
            <a:pPr marL="457200" indent="-457200">
              <a:buFont typeface="+mj-lt"/>
              <a:buAutoNum type="arabicPeriod"/>
            </a:pPr>
            <a:r>
              <a:rPr lang="it-IT" dirty="0"/>
              <a:t>TUTELARE I DIRITTI DI TUTTI</a:t>
            </a:r>
          </a:p>
          <a:p>
            <a:pPr marL="457200" indent="-457200">
              <a:buFont typeface="+mj-lt"/>
              <a:buAutoNum type="arabicPeriod"/>
            </a:pPr>
            <a:r>
              <a:rPr lang="it-IT" dirty="0"/>
              <a:t>DEMOCRAZIA SOSTANZIALE E BENE COMUNE</a:t>
            </a:r>
          </a:p>
          <a:p>
            <a:pPr marL="457200" indent="-457200">
              <a:buFont typeface="+mj-lt"/>
              <a:buAutoNum type="arabicPeriod"/>
            </a:pPr>
            <a:r>
              <a:rPr lang="it-IT" dirty="0"/>
              <a:t>RESPONSABILITA’ DI «ALFABETIZZARE» ALLA DEMOCRAZIA</a:t>
            </a:r>
          </a:p>
          <a:p>
            <a:pPr marL="457200" indent="-457200">
              <a:buFont typeface="+mj-lt"/>
              <a:buAutoNum type="arabicPeriod"/>
            </a:pPr>
            <a:r>
              <a:rPr lang="it-IT" dirty="0"/>
              <a:t>NECESSITA’ DI EUROPA</a:t>
            </a:r>
          </a:p>
        </p:txBody>
      </p:sp>
      <p:sp>
        <p:nvSpPr>
          <p:cNvPr id="4" name="Segnaposto numero diapositiva 3">
            <a:extLst>
              <a:ext uri="{FF2B5EF4-FFF2-40B4-BE49-F238E27FC236}">
                <a16:creationId xmlns:a16="http://schemas.microsoft.com/office/drawing/2014/main" id="{021EED83-BB85-DC62-589E-10792E31867F}"/>
              </a:ext>
            </a:extLst>
          </p:cNvPr>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2528570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1A0AF2-D619-AF7F-C919-ED826FF574F6}"/>
              </a:ext>
            </a:extLst>
          </p:cNvPr>
          <p:cNvSpPr>
            <a:spLocks noGrp="1"/>
          </p:cNvSpPr>
          <p:nvPr>
            <p:ph type="title"/>
          </p:nvPr>
        </p:nvSpPr>
        <p:spPr>
          <a:xfrm>
            <a:off x="1448162" y="-147782"/>
            <a:ext cx="9292502" cy="3576781"/>
          </a:xfrm>
        </p:spPr>
        <p:txBody>
          <a:bodyPr>
            <a:normAutofit/>
          </a:bodyPr>
          <a:lstStyle/>
          <a:p>
            <a:r>
              <a:rPr lang="it-IT" b="1" dirty="0"/>
              <a:t>TUTELARE I DIRITTI DI TUTTI</a:t>
            </a:r>
            <a:br>
              <a:rPr lang="it-IT" dirty="0"/>
            </a:br>
            <a:br>
              <a:rPr lang="it-IT" dirty="0"/>
            </a:br>
            <a:r>
              <a:rPr lang="it-IT" dirty="0"/>
              <a:t>LA DEMOCRAZIA E’ UN VALORE.</a:t>
            </a:r>
            <a:br>
              <a:rPr lang="it-IT" dirty="0"/>
            </a:br>
            <a:r>
              <a:rPr lang="it-IT" dirty="0"/>
              <a:t>GLI UOMINI LIBERI NE HANNO FATTO UNA BANDIERA.</a:t>
            </a:r>
            <a:br>
              <a:rPr lang="it-IT" dirty="0"/>
            </a:br>
            <a:r>
              <a:rPr lang="it-IT" dirty="0"/>
              <a:t>E’, INSIEME, UNA CONQUISTA ED UNA SPERANZA.</a:t>
            </a:r>
          </a:p>
        </p:txBody>
      </p:sp>
      <p:sp>
        <p:nvSpPr>
          <p:cNvPr id="3" name="Segnaposto testo 2">
            <a:extLst>
              <a:ext uri="{FF2B5EF4-FFF2-40B4-BE49-F238E27FC236}">
                <a16:creationId xmlns:a16="http://schemas.microsoft.com/office/drawing/2014/main" id="{CC08D778-005B-95C5-AD3C-9D9037E7097B}"/>
              </a:ext>
            </a:extLst>
          </p:cNvPr>
          <p:cNvSpPr>
            <a:spLocks noGrp="1"/>
          </p:cNvSpPr>
          <p:nvPr>
            <p:ph type="body" sz="quarter" idx="13"/>
          </p:nvPr>
        </p:nvSpPr>
        <p:spPr/>
        <p:txBody>
          <a:bodyPr/>
          <a:lstStyle/>
          <a:p>
            <a:r>
              <a:rPr lang="it-IT" dirty="0"/>
              <a:t>TORINO 2009 ON. GIORGIO NAPOLITANO</a:t>
            </a:r>
          </a:p>
        </p:txBody>
      </p:sp>
      <p:sp>
        <p:nvSpPr>
          <p:cNvPr id="4" name="Segnaposto testo 3">
            <a:extLst>
              <a:ext uri="{FF2B5EF4-FFF2-40B4-BE49-F238E27FC236}">
                <a16:creationId xmlns:a16="http://schemas.microsoft.com/office/drawing/2014/main" id="{EE954782-3B9B-2052-B6BD-B9FD47EDD460}"/>
              </a:ext>
            </a:extLst>
          </p:cNvPr>
          <p:cNvSpPr>
            <a:spLocks noGrp="1"/>
          </p:cNvSpPr>
          <p:nvPr>
            <p:ph type="body" idx="1"/>
          </p:nvPr>
        </p:nvSpPr>
        <p:spPr/>
        <p:txBody>
          <a:bodyPr>
            <a:normAutofit fontScale="85000" lnSpcReduction="10000"/>
          </a:bodyPr>
          <a:lstStyle/>
          <a:p>
            <a:r>
              <a:rPr lang="it-IT" dirty="0"/>
              <a:t>Richiamo di Mattarella alle parole di Norberto Bobbio: «La Democrazia non si esaurisce nelle sue norme di funzionamento, ferma restando l’imprescindibilità della definizione e del rispetto delle «regole del gioco». Perché le condizioni minime della democrazia sono esigenti: generalità e uguaglianza del diritto di voto, la sua libertà, proposte alternative, ruolo insopprimibile delle assemblee elettive e, infine e non da ultimo, limiti alle decisioni della maggioranza, nel senso che non possiamo violare i diritti delle minoranze e impedire che possano diventare, a loro volta, maggioranze»</a:t>
            </a:r>
          </a:p>
        </p:txBody>
      </p:sp>
      <p:sp>
        <p:nvSpPr>
          <p:cNvPr id="5" name="Segnaposto numero diapositiva 4">
            <a:extLst>
              <a:ext uri="{FF2B5EF4-FFF2-40B4-BE49-F238E27FC236}">
                <a16:creationId xmlns:a16="http://schemas.microsoft.com/office/drawing/2014/main" id="{C3B4E595-2704-36E2-C666-137F84F2D99F}"/>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44041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E6E096-6C9C-AE75-1DF4-4D2FCAB4497B}"/>
              </a:ext>
            </a:extLst>
          </p:cNvPr>
          <p:cNvSpPr>
            <a:spLocks noGrp="1"/>
          </p:cNvSpPr>
          <p:nvPr>
            <p:ph type="title"/>
          </p:nvPr>
        </p:nvSpPr>
        <p:spPr/>
        <p:txBody>
          <a:bodyPr>
            <a:normAutofit fontScale="90000"/>
          </a:bodyPr>
          <a:lstStyle/>
          <a:p>
            <a:r>
              <a:rPr lang="it-IT" dirty="0"/>
              <a:t>DEMOCRAZIA SOSTANZIALE E BENE COMUNE</a:t>
            </a:r>
            <a:br>
              <a:rPr lang="it-IT" dirty="0"/>
            </a:br>
            <a:endParaRPr lang="it-IT" dirty="0"/>
          </a:p>
        </p:txBody>
      </p:sp>
      <p:sp>
        <p:nvSpPr>
          <p:cNvPr id="3" name="Segnaposto contenuto 2">
            <a:extLst>
              <a:ext uri="{FF2B5EF4-FFF2-40B4-BE49-F238E27FC236}">
                <a16:creationId xmlns:a16="http://schemas.microsoft.com/office/drawing/2014/main" id="{BA9C321C-DADE-5DB6-9A8F-8656009486F6}"/>
              </a:ext>
            </a:extLst>
          </p:cNvPr>
          <p:cNvSpPr>
            <a:spLocks noGrp="1"/>
          </p:cNvSpPr>
          <p:nvPr>
            <p:ph idx="1"/>
          </p:nvPr>
        </p:nvSpPr>
        <p:spPr/>
        <p:txBody>
          <a:bodyPr/>
          <a:lstStyle/>
          <a:p>
            <a:r>
              <a:rPr lang="it-IT" dirty="0"/>
              <a:t>I diritti si inverano attraverso l’esercizio democratico;</a:t>
            </a:r>
          </a:p>
          <a:p>
            <a:r>
              <a:rPr lang="it-IT" dirty="0"/>
              <a:t>Democrazie imperfette vulnerano le libertà;</a:t>
            </a:r>
          </a:p>
          <a:p>
            <a:r>
              <a:rPr lang="it-IT" dirty="0"/>
              <a:t>Al cuore delle democrazie ci sono le persone, le relazioni, le comunità, le espressioni civili, sociali, economiche che sono il cardine della costituzione;</a:t>
            </a:r>
          </a:p>
          <a:p>
            <a:r>
              <a:rPr lang="it-IT" dirty="0"/>
              <a:t>A cosa serve la democrazia? A rendere effettive le libertà delle persone e delle comunità;</a:t>
            </a:r>
          </a:p>
          <a:p>
            <a:r>
              <a:rPr lang="it-IT" dirty="0"/>
              <a:t>Mirare al bene comune (già indicato nella settimana sociale del 1945)</a:t>
            </a:r>
          </a:p>
        </p:txBody>
      </p:sp>
      <p:sp>
        <p:nvSpPr>
          <p:cNvPr id="4" name="Segnaposto numero diapositiva 3">
            <a:extLst>
              <a:ext uri="{FF2B5EF4-FFF2-40B4-BE49-F238E27FC236}">
                <a16:creationId xmlns:a16="http://schemas.microsoft.com/office/drawing/2014/main" id="{CA3403D2-EE43-0438-371F-EEFDE316EA97}"/>
              </a:ext>
            </a:extLst>
          </p:cNvPr>
          <p:cNvSpPr>
            <a:spLocks noGrp="1"/>
          </p:cNvSpPr>
          <p:nvPr>
            <p:ph type="sldNum" sz="quarter" idx="12"/>
          </p:nvPr>
        </p:nvSpPr>
        <p:spPr/>
        <p:txBody>
          <a:bodyPr/>
          <a:lstStyle/>
          <a:p>
            <a:fld id="{E97799C9-84D9-46D2-A11E-BCF8A720529D}" type="slidenum">
              <a:rPr lang="en-US" smtClean="0"/>
              <a:t>5</a:t>
            </a:fld>
            <a:endParaRPr lang="en-US" dirty="0"/>
          </a:p>
        </p:txBody>
      </p:sp>
    </p:spTree>
    <p:extLst>
      <p:ext uri="{BB962C8B-B14F-4D97-AF65-F5344CB8AC3E}">
        <p14:creationId xmlns:p14="http://schemas.microsoft.com/office/powerpoint/2010/main" val="298571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D57E25-8D46-2E59-8D25-0D8D096B82C5}"/>
              </a:ext>
            </a:extLst>
          </p:cNvPr>
          <p:cNvSpPr>
            <a:spLocks noGrp="1"/>
          </p:cNvSpPr>
          <p:nvPr>
            <p:ph type="title"/>
          </p:nvPr>
        </p:nvSpPr>
        <p:spPr/>
        <p:txBody>
          <a:bodyPr>
            <a:normAutofit fontScale="90000"/>
          </a:bodyPr>
          <a:lstStyle/>
          <a:p>
            <a:r>
              <a:rPr lang="it-IT" dirty="0"/>
              <a:t>RESPONSABILITA’ DI «ALFABETIZZARE» ALLA DEMOCRAZIA</a:t>
            </a:r>
            <a:br>
              <a:rPr lang="it-IT" dirty="0"/>
            </a:br>
            <a:endParaRPr lang="it-IT" dirty="0"/>
          </a:p>
        </p:txBody>
      </p:sp>
      <p:sp>
        <p:nvSpPr>
          <p:cNvPr id="3" name="Segnaposto contenuto 2">
            <a:extLst>
              <a:ext uri="{FF2B5EF4-FFF2-40B4-BE49-F238E27FC236}">
                <a16:creationId xmlns:a16="http://schemas.microsoft.com/office/drawing/2014/main" id="{7FE13A33-05F2-8ECD-4E22-674397E9B2CF}"/>
              </a:ext>
            </a:extLst>
          </p:cNvPr>
          <p:cNvSpPr>
            <a:spLocks noGrp="1"/>
          </p:cNvSpPr>
          <p:nvPr>
            <p:ph idx="1"/>
          </p:nvPr>
        </p:nvSpPr>
        <p:spPr/>
        <p:txBody>
          <a:bodyPr/>
          <a:lstStyle/>
          <a:p>
            <a:r>
              <a:rPr lang="it-IT" dirty="0"/>
              <a:t>Ogni generazione, ogni epoca è attesa alla prova dell’alfabetizzazione della democrazia;</a:t>
            </a:r>
          </a:p>
          <a:p>
            <a:r>
              <a:rPr lang="it-IT" dirty="0"/>
              <a:t>Democrazia come esercizio dal basso legato alla vita di comunità nel camminare insieme, un cammino comune.</a:t>
            </a:r>
          </a:p>
        </p:txBody>
      </p:sp>
      <p:sp>
        <p:nvSpPr>
          <p:cNvPr id="4" name="Segnaposto numero diapositiva 3">
            <a:extLst>
              <a:ext uri="{FF2B5EF4-FFF2-40B4-BE49-F238E27FC236}">
                <a16:creationId xmlns:a16="http://schemas.microsoft.com/office/drawing/2014/main" id="{573B0338-4EC2-0C73-47D6-D9B69E2A67D0}"/>
              </a:ext>
            </a:extLst>
          </p:cNvPr>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4052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82C55F-7542-2DDB-3CF4-002140089F03}"/>
              </a:ext>
            </a:extLst>
          </p:cNvPr>
          <p:cNvSpPr>
            <a:spLocks noGrp="1"/>
          </p:cNvSpPr>
          <p:nvPr>
            <p:ph type="title"/>
          </p:nvPr>
        </p:nvSpPr>
        <p:spPr/>
        <p:txBody>
          <a:bodyPr>
            <a:normAutofit/>
          </a:bodyPr>
          <a:lstStyle/>
          <a:p>
            <a:r>
              <a:rPr lang="it-IT" dirty="0"/>
              <a:t>NECESSITA’ DI EUROPA</a:t>
            </a:r>
          </a:p>
        </p:txBody>
      </p:sp>
      <p:sp>
        <p:nvSpPr>
          <p:cNvPr id="3" name="Segnaposto contenuto 2">
            <a:extLst>
              <a:ext uri="{FF2B5EF4-FFF2-40B4-BE49-F238E27FC236}">
                <a16:creationId xmlns:a16="http://schemas.microsoft.com/office/drawing/2014/main" id="{08988128-D41B-5780-FF28-A59B850B6A4B}"/>
              </a:ext>
            </a:extLst>
          </p:cNvPr>
          <p:cNvSpPr>
            <a:spLocks noGrp="1"/>
          </p:cNvSpPr>
          <p:nvPr>
            <p:ph idx="1"/>
          </p:nvPr>
        </p:nvSpPr>
        <p:spPr/>
        <p:txBody>
          <a:bodyPr>
            <a:normAutofit lnSpcReduction="10000"/>
          </a:bodyPr>
          <a:lstStyle/>
          <a:p>
            <a:r>
              <a:rPr lang="it-IT" sz="1800" dirty="0"/>
              <a:t>Radici della democrazia, tratto irrinunciabile dell’identità nazionale fondando l’azione politica in questa nuova fase storica, facendo attenzione a problematiche e tentazioni neo-colonialiste e neo-imperialistiche e problematiche relative alla nascita di stato continente con tensioni etniche e religiose;</a:t>
            </a:r>
          </a:p>
          <a:p>
            <a:r>
              <a:rPr lang="it-IT" sz="1800" dirty="0"/>
              <a:t>Far prevalere il futuro dei cittadini e non delle sovrastrutture influenzate dai più forti, meglio armati che praticano guerre, intimidazione, prevaricazioni su altri stati;</a:t>
            </a:r>
          </a:p>
          <a:p>
            <a:r>
              <a:rPr lang="it-IT" sz="1800" dirty="0"/>
              <a:t>«Essere affrancati dalla miseria, garantire in maniera più sicura la propria sussistenza, salute, una partecipazione più piena alle responsabilità al di fuori di ogni oppressione, al riparo da situazioni che offendono la loro dignità di uomini, godere di una maggiore istruzione, in una parola far conoscere e avere di più per essere di più: con l’aspirazione degli uomini di oggi mentre un gran numero di essi è condannato a vivere in condizioni che rendono illusorio tale legittimo desiderio.» Cit. Paolo VI;</a:t>
            </a:r>
          </a:p>
          <a:p>
            <a:r>
              <a:rPr lang="it-IT" sz="1800" dirty="0"/>
              <a:t>Visione del bene comune: libertà individuali e </a:t>
            </a:r>
            <a:r>
              <a:rPr lang="it-IT" sz="1800"/>
              <a:t>aperture sociali.</a:t>
            </a:r>
            <a:endParaRPr lang="it-IT" sz="1800" dirty="0"/>
          </a:p>
          <a:p>
            <a:endParaRPr lang="it-IT" sz="1800" dirty="0"/>
          </a:p>
        </p:txBody>
      </p:sp>
      <p:sp>
        <p:nvSpPr>
          <p:cNvPr id="4" name="Segnaposto numero diapositiva 3">
            <a:extLst>
              <a:ext uri="{FF2B5EF4-FFF2-40B4-BE49-F238E27FC236}">
                <a16:creationId xmlns:a16="http://schemas.microsoft.com/office/drawing/2014/main" id="{060DDDCE-B90E-A766-6E76-8C39A14BD995}"/>
              </a:ext>
            </a:extLst>
          </p:cNvPr>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34053411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39</TotalTime>
  <Words>525</Words>
  <Application>Microsoft Office PowerPoint</Application>
  <PresentationFormat>Widescreen</PresentationFormat>
  <Paragraphs>36</Paragraphs>
  <Slides>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vt:i4>
      </vt:variant>
    </vt:vector>
  </HeadingPairs>
  <TitlesOfParts>
    <vt:vector size="11" baseType="lpstr">
      <vt:lpstr>Arial</vt:lpstr>
      <vt:lpstr>Calibri</vt:lpstr>
      <vt:lpstr>Garamond</vt:lpstr>
      <vt:lpstr>Organico</vt:lpstr>
      <vt:lpstr>50^ SETTIMANA SOCIALE TRIESTE 2024, MATTARELLA:</vt:lpstr>
      <vt:lpstr>50^ EDIZIONE SETTIMANE SOCIALI</vt:lpstr>
      <vt:lpstr>PUNTI SALIENTI:</vt:lpstr>
      <vt:lpstr>TUTELARE I DIRITTI DI TUTTI  LA DEMOCRAZIA E’ UN VALORE. GLI UOMINI LIBERI NE HANNO FATTO UNA BANDIERA. E’, INSIEME, UNA CONQUISTA ED UNA SPERANZA.</vt:lpstr>
      <vt:lpstr>DEMOCRAZIA SOSTANZIALE E BENE COMUNE </vt:lpstr>
      <vt:lpstr>RESPONSABILITA’ DI «ALFABETIZZARE» ALLA DEMOCRAZIA </vt:lpstr>
      <vt:lpstr>NECESSITA’ DI EUROPA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Serpi Gianmarco</dc:creator>
  <cp:lastModifiedBy>Serpi Gianmarco</cp:lastModifiedBy>
  <cp:revision>7</cp:revision>
  <dcterms:created xsi:type="dcterms:W3CDTF">2024-10-13T13:16:53Z</dcterms:created>
  <dcterms:modified xsi:type="dcterms:W3CDTF">2024-10-22T06:39:41Z</dcterms:modified>
</cp:coreProperties>
</file>